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60" r:id="rId5"/>
    <p:sldId id="261" r:id="rId6"/>
    <p:sldId id="262" r:id="rId7"/>
    <p:sldId id="263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CEF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7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</a:bodyPr>
          <a:p>
            <a:r>
              <a:rPr lang="en-US" altLang="zh-CN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SuperDMIS</a:t>
            </a:r>
            <a:r>
              <a:rPr lang="zh-CN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安装手册</a:t>
            </a:r>
            <a:endParaRPr lang="zh-CN" altLang="en-US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图片 3"/>
          <p:cNvPicPr/>
          <p:nvPr/>
        </p:nvPicPr>
        <p:blipFill>
          <a:blip r:embed="rId1"/>
          <a:stretch>
            <a:fillRect/>
          </a:stretch>
        </p:blipFill>
        <p:spPr>
          <a:xfrm>
            <a:off x="4260215" y="3870325"/>
            <a:ext cx="3672205" cy="10077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圆角矩形 10"/>
          <p:cNvSpPr/>
          <p:nvPr/>
        </p:nvSpPr>
        <p:spPr>
          <a:xfrm>
            <a:off x="767715" y="2256155"/>
            <a:ext cx="5056505" cy="3181350"/>
          </a:xfrm>
          <a:prstGeom prst="roundRect">
            <a:avLst>
              <a:gd name="adj" fmla="val 7564"/>
            </a:avLst>
          </a:prstGeom>
          <a:solidFill>
            <a:schemeClr val="tx2">
              <a:lumMod val="10000"/>
              <a:lumOff val="9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5155" y="1884045"/>
            <a:ext cx="1386205" cy="157670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2310" y="4337050"/>
            <a:ext cx="3886200" cy="110045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8551545" y="3537585"/>
            <a:ext cx="73406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/>
              <a:t>或</a:t>
            </a:r>
            <a:endParaRPr lang="zh-CN" altLang="en-US" sz="4400"/>
          </a:p>
        </p:txBody>
      </p:sp>
      <p:sp>
        <p:nvSpPr>
          <p:cNvPr id="8" name="文本框 7"/>
          <p:cNvSpPr txBox="1"/>
          <p:nvPr/>
        </p:nvSpPr>
        <p:spPr>
          <a:xfrm>
            <a:off x="967105" y="3081020"/>
            <a:ext cx="4657090" cy="15309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软件的安装包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20000"/>
              </a:lnSpc>
            </a:pP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2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具体是哪个样子，依据系统展示文件的方式。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2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文件名的最后的数字，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对应软件的版本号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剪去单角的矩形 9"/>
          <p:cNvSpPr/>
          <p:nvPr/>
        </p:nvSpPr>
        <p:spPr>
          <a:xfrm>
            <a:off x="0" y="0"/>
            <a:ext cx="5546090" cy="751205"/>
          </a:xfrm>
          <a:prstGeom prst="snip1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软件安装包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2" name="图片 11" descr="icons8-tools-8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670" y="1773555"/>
            <a:ext cx="10160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0" y="1140460"/>
            <a:ext cx="7912735" cy="3369945"/>
          </a:xfrm>
          <a:prstGeom prst="rect">
            <a:avLst/>
          </a:prstGeom>
        </p:spPr>
      </p:pic>
      <p:sp>
        <p:nvSpPr>
          <p:cNvPr id="10" name="剪去单角的矩形 9"/>
          <p:cNvSpPr/>
          <p:nvPr/>
        </p:nvSpPr>
        <p:spPr>
          <a:xfrm>
            <a:off x="0" y="0"/>
            <a:ext cx="5546090" cy="751205"/>
          </a:xfrm>
          <a:prstGeom prst="snip1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软件安装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--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选择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70840" y="1948815"/>
            <a:ext cx="4064000" cy="2011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6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运行安装包，会展示安装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路径。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6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默认的安装目录是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C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盘根目录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60000"/>
              </a:lnSpc>
            </a:pP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1. 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可以手动修改安装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路径。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60000"/>
              </a:lnSpc>
            </a:pP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2. 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也可以通过【浏览】按钮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选择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407670" y="4899660"/>
            <a:ext cx="11412220" cy="17329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1276350" y="4941570"/>
            <a:ext cx="8893175" cy="1649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注意：</a:t>
            </a:r>
            <a:b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安装路径限制只能有英文、数字、减号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(-)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、下划线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(_)</a:t>
            </a:r>
            <a:endParaRPr lang="en-US" altLang="zh-CN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3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不能含有中文、空格、特殊字符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3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不符合要求的安装路径，会导致程序容易出现异常，例如：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无法保存、导出报告</a:t>
            </a:r>
            <a:endParaRPr lang="zh-CN" altLang="en-US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2" name="图片 11" descr="icons8-idea-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95" y="4510405"/>
            <a:ext cx="10160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剪去单角的矩形 9"/>
          <p:cNvSpPr/>
          <p:nvPr/>
        </p:nvSpPr>
        <p:spPr>
          <a:xfrm>
            <a:off x="0" y="0"/>
            <a:ext cx="5546090" cy="751205"/>
          </a:xfrm>
          <a:prstGeom prst="snip1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软件安装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--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选择目录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例子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231140" y="1651635"/>
            <a:ext cx="5344160" cy="4013200"/>
            <a:chOff x="364" y="2601"/>
            <a:chExt cx="8416" cy="6320"/>
          </a:xfrm>
        </p:grpSpPr>
        <p:sp>
          <p:nvSpPr>
            <p:cNvPr id="2" name="圆角矩形 1"/>
            <p:cNvSpPr/>
            <p:nvPr/>
          </p:nvSpPr>
          <p:spPr>
            <a:xfrm>
              <a:off x="696" y="3567"/>
              <a:ext cx="8085" cy="5354"/>
            </a:xfrm>
            <a:prstGeom prst="roundRect">
              <a:avLst>
                <a:gd name="adj" fmla="val 7452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027" y="4611"/>
              <a:ext cx="7626" cy="38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110000"/>
                </a:lnSpc>
              </a:pP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</a:rPr>
                <a:t>C:\SuperDims</a:t>
              </a:r>
              <a:r>
                <a:rPr lang="en-US" altLang="zh-CN" sz="2000"/>
                <a:t>              </a:t>
              </a:r>
              <a:r>
                <a:rPr lang="zh-CN" altLang="en-US" sz="20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选择不同的盘</a:t>
              </a:r>
              <a:endParaRPr lang="en-US" altLang="zh-CN" sz="2000"/>
            </a:p>
            <a:p>
              <a:pPr algn="l">
                <a:lnSpc>
                  <a:spcPct val="110000"/>
                </a:lnSpc>
                <a:buClrTx/>
                <a:buSzTx/>
                <a:buFontTx/>
              </a:pP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</a:rPr>
                <a:t>D:\SuperDims</a:t>
              </a:r>
              <a:endParaRPr lang="en-US" altLang="zh-CN" sz="2000">
                <a:latin typeface="Consolas" panose="020B0609020204030204" charset="0"/>
                <a:cs typeface="Consolas" panose="020B0609020204030204" charset="0"/>
              </a:endParaRPr>
            </a:p>
            <a:p>
              <a:pPr>
                <a:lnSpc>
                  <a:spcPct val="110000"/>
                </a:lnSpc>
              </a:pPr>
              <a:endParaRPr lang="en-US" altLang="zh-CN" sz="2000"/>
            </a:p>
            <a:p>
              <a:pPr>
                <a:lnSpc>
                  <a:spcPct val="110000"/>
                </a:lnSpc>
              </a:pP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</a:rPr>
                <a:t>C:\App\SuperDims</a:t>
              </a:r>
              <a:r>
                <a:rPr lang="en-US" altLang="zh-CN" sz="2000"/>
                <a:t>          </a:t>
              </a:r>
              <a:r>
                <a:rPr lang="zh-CN" altLang="en-US" sz="20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多级目录</a:t>
              </a:r>
              <a:endParaRPr lang="en-US" altLang="zh-CN" sz="2000"/>
            </a:p>
            <a:p>
              <a:pPr>
                <a:lnSpc>
                  <a:spcPct val="110000"/>
                </a:lnSpc>
              </a:pP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  <a:sym typeface="+mn-ea"/>
                </a:rPr>
                <a:t>C:\App\Super-Dims</a:t>
              </a:r>
              <a:r>
                <a:rPr lang="en-US" altLang="zh-CN" sz="2000">
                  <a:sym typeface="+mn-ea"/>
                </a:rPr>
                <a:t>         </a:t>
              </a:r>
              <a:r>
                <a:rPr lang="zh-CN" altLang="en-US" sz="2000">
                  <a:solidFill>
                    <a:schemeClr val="tx1">
                      <a:lumMod val="50000"/>
                      <a:lumOff val="50000"/>
                    </a:schemeClr>
                  </a:solidFill>
                  <a:sym typeface="+mn-ea"/>
                </a:rPr>
                <a:t>减号</a:t>
              </a:r>
              <a:r>
                <a:rPr lang="en-US" altLang="zh-CN" sz="2000">
                  <a:solidFill>
                    <a:schemeClr val="tx1">
                      <a:lumMod val="50000"/>
                      <a:lumOff val="50000"/>
                    </a:schemeClr>
                  </a:solidFill>
                  <a:sym typeface="+mn-ea"/>
                </a:rPr>
                <a:t>(-)</a:t>
              </a:r>
              <a:endParaRPr lang="en-US" altLang="zh-CN" sz="2000">
                <a:solidFill>
                  <a:schemeClr val="tx1">
                    <a:lumMod val="50000"/>
                    <a:lumOff val="50000"/>
                  </a:schemeClr>
                </a:solidFill>
                <a:sym typeface="+mn-ea"/>
              </a:endParaRPr>
            </a:p>
            <a:p>
              <a:pPr>
                <a:lnSpc>
                  <a:spcPct val="110000"/>
                </a:lnSpc>
              </a:pP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  <a:sym typeface="+mn-ea"/>
                </a:rPr>
                <a:t>C:\App\Super_Dims</a:t>
              </a:r>
              <a:r>
                <a:rPr lang="en-US" altLang="zh-CN" sz="2000">
                  <a:sym typeface="+mn-ea"/>
                </a:rPr>
                <a:t>        </a:t>
              </a:r>
              <a:r>
                <a:rPr lang="zh-CN" altLang="en-US" sz="2000">
                  <a:solidFill>
                    <a:schemeClr val="tx1">
                      <a:lumMod val="50000"/>
                      <a:lumOff val="50000"/>
                    </a:schemeClr>
                  </a:solidFill>
                  <a:sym typeface="+mn-ea"/>
                </a:rPr>
                <a:t>下划线</a:t>
              </a:r>
              <a:r>
                <a:rPr lang="en-US" altLang="zh-CN" sz="2000">
                  <a:solidFill>
                    <a:schemeClr val="tx1">
                      <a:lumMod val="50000"/>
                      <a:lumOff val="50000"/>
                    </a:schemeClr>
                  </a:solidFill>
                  <a:sym typeface="+mn-ea"/>
                </a:rPr>
                <a:t>(_)</a:t>
              </a:r>
              <a:endParaRPr lang="en-US" altLang="zh-CN" sz="2000">
                <a:solidFill>
                  <a:schemeClr val="tx1">
                    <a:lumMod val="50000"/>
                    <a:lumOff val="50000"/>
                  </a:schemeClr>
                </a:solidFill>
                <a:sym typeface="+mn-ea"/>
              </a:endParaRPr>
            </a:p>
            <a:p>
              <a:pPr>
                <a:lnSpc>
                  <a:spcPct val="110000"/>
                </a:lnSpc>
              </a:pP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  <a:sym typeface="+mn-ea"/>
                </a:rPr>
                <a:t>C:\App12\SuperDmis12</a:t>
              </a:r>
              <a:r>
                <a:rPr lang="en-US" altLang="zh-CN" sz="2000">
                  <a:sym typeface="+mn-ea"/>
                </a:rPr>
                <a:t>  </a:t>
              </a:r>
              <a:r>
                <a:rPr lang="zh-CN" altLang="en-US" sz="2000">
                  <a:solidFill>
                    <a:schemeClr val="tx1">
                      <a:lumMod val="50000"/>
                      <a:lumOff val="50000"/>
                    </a:schemeClr>
                  </a:solidFill>
                  <a:sym typeface="+mn-ea"/>
                </a:rPr>
                <a:t>数字</a:t>
              </a:r>
              <a:endParaRPr lang="zh-CN" altLang="en-US" sz="2000">
                <a:solidFill>
                  <a:schemeClr val="tx1">
                    <a:lumMod val="50000"/>
                    <a:lumOff val="50000"/>
                  </a:schemeClr>
                </a:solidFill>
                <a:sym typeface="+mn-ea"/>
              </a:endParaRPr>
            </a:p>
          </p:txBody>
        </p:sp>
        <p:pic>
          <p:nvPicPr>
            <p:cNvPr id="12" name="图片 11" descr="icons8-check-mark-8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64" y="2601"/>
              <a:ext cx="1600" cy="1600"/>
            </a:xfrm>
            <a:prstGeom prst="rect">
              <a:avLst/>
            </a:prstGeom>
          </p:spPr>
        </p:pic>
      </p:grpSp>
      <p:grpSp>
        <p:nvGrpSpPr>
          <p:cNvPr id="16" name="组合 15"/>
          <p:cNvGrpSpPr/>
          <p:nvPr/>
        </p:nvGrpSpPr>
        <p:grpSpPr>
          <a:xfrm>
            <a:off x="6002020" y="1799590"/>
            <a:ext cx="5506720" cy="3865245"/>
            <a:chOff x="9452" y="2834"/>
            <a:chExt cx="8672" cy="6087"/>
          </a:xfrm>
        </p:grpSpPr>
        <p:sp>
          <p:nvSpPr>
            <p:cNvPr id="9" name="圆角矩形 8"/>
            <p:cNvSpPr/>
            <p:nvPr/>
          </p:nvSpPr>
          <p:spPr>
            <a:xfrm>
              <a:off x="10040" y="3567"/>
              <a:ext cx="8085" cy="5354"/>
            </a:xfrm>
            <a:prstGeom prst="roundRect">
              <a:avLst>
                <a:gd name="adj" fmla="val 7452"/>
              </a:avLst>
            </a:prstGeom>
            <a:solidFill>
              <a:srgbClr val="FDECEF"/>
            </a:solidFill>
            <a:ln w="3810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10316" y="4611"/>
              <a:ext cx="7626" cy="2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110000"/>
                </a:lnSpc>
              </a:pP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</a:rPr>
                <a:t>C:\</a:t>
              </a:r>
              <a:r>
                <a:rPr lang="en-US" altLang="zh-CN" sz="2000">
                  <a:solidFill>
                    <a:srgbClr val="FF0000"/>
                  </a:solidFill>
                  <a:latin typeface="Consolas" panose="020B0609020204030204" charset="0"/>
                  <a:cs typeface="Consolas" panose="020B0609020204030204" charset="0"/>
                </a:rPr>
                <a:t>My App</a:t>
              </a: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</a:rPr>
                <a:t>\SuperDims</a:t>
              </a:r>
              <a:r>
                <a:rPr lang="en-US" altLang="zh-CN" sz="2000"/>
                <a:t>   </a:t>
              </a:r>
              <a:r>
                <a:rPr lang="zh-CN" altLang="en-US" sz="20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有空格</a:t>
              </a:r>
              <a:endParaRPr lang="zh-CN" altLang="en-US" sz="200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pPr>
                <a:lnSpc>
                  <a:spcPct val="110000"/>
                </a:lnSpc>
              </a:pPr>
              <a:endParaRPr lang="en-US" altLang="zh-CN" sz="2000"/>
            </a:p>
            <a:p>
              <a:pPr>
                <a:lnSpc>
                  <a:spcPct val="110000"/>
                </a:lnSpc>
              </a:pP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</a:rPr>
                <a:t>D:\</a:t>
              </a:r>
              <a:r>
                <a:rPr lang="en-US" altLang="zh-CN" sz="2000">
                  <a:solidFill>
                    <a:srgbClr val="FF0000"/>
                  </a:solidFill>
                  <a:latin typeface="Consolas" panose="020B0609020204030204" charset="0"/>
                  <a:cs typeface="Consolas" panose="020B0609020204030204" charset="0"/>
                </a:rPr>
                <a:t>软件</a:t>
              </a: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</a:rPr>
                <a:t>\SuperDims</a:t>
              </a:r>
              <a:r>
                <a:rPr lang="en-US" altLang="zh-CN" sz="2000"/>
                <a:t>        </a:t>
              </a:r>
              <a:r>
                <a:rPr lang="zh-CN" altLang="en-US" sz="2000">
                  <a:solidFill>
                    <a:schemeClr val="tx1">
                      <a:lumMod val="50000"/>
                      <a:lumOff val="50000"/>
                    </a:schemeClr>
                  </a:solidFill>
                  <a:sym typeface="+mn-ea"/>
                </a:rPr>
                <a:t>有中文</a:t>
              </a:r>
              <a:endParaRPr lang="en-US" altLang="zh-CN" sz="2000"/>
            </a:p>
            <a:p>
              <a:pPr>
                <a:lnSpc>
                  <a:spcPct val="110000"/>
                </a:lnSpc>
              </a:pPr>
              <a:endParaRPr lang="zh-CN" altLang="en-US" sz="2000">
                <a:sym typeface="+mn-ea"/>
              </a:endParaRPr>
            </a:p>
            <a:p>
              <a:pPr>
                <a:lnSpc>
                  <a:spcPct val="110000"/>
                </a:lnSpc>
              </a:pP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  <a:sym typeface="+mn-ea"/>
                </a:rPr>
                <a:t>D:\</a:t>
              </a:r>
              <a:r>
                <a:rPr lang="en-US" altLang="zh-CN" sz="2000">
                  <a:solidFill>
                    <a:srgbClr val="FF0000"/>
                  </a:solidFill>
                  <a:latin typeface="Consolas" panose="020B0609020204030204" charset="0"/>
                  <a:cs typeface="Consolas" panose="020B0609020204030204" charset="0"/>
                  <a:sym typeface="+mn-ea"/>
                </a:rPr>
                <a:t>2026.2.5</a:t>
              </a:r>
              <a:r>
                <a:rPr lang="en-US" altLang="zh-CN" sz="2000">
                  <a:latin typeface="Consolas" panose="020B0609020204030204" charset="0"/>
                  <a:cs typeface="Consolas" panose="020B0609020204030204" charset="0"/>
                  <a:sym typeface="+mn-ea"/>
                </a:rPr>
                <a:t>\dims</a:t>
              </a:r>
              <a:r>
                <a:rPr lang="en-US" altLang="zh-CN" sz="2000">
                  <a:sym typeface="+mn-ea"/>
                </a:rPr>
                <a:t>         </a:t>
              </a:r>
              <a:r>
                <a:rPr lang="zh-CN" altLang="en-US" sz="2000">
                  <a:solidFill>
                    <a:schemeClr val="tx1">
                      <a:lumMod val="50000"/>
                      <a:lumOff val="50000"/>
                    </a:schemeClr>
                  </a:solidFill>
                  <a:sym typeface="+mn-ea"/>
                </a:rPr>
                <a:t>特殊字符点号</a:t>
              </a:r>
              <a:endParaRPr lang="zh-CN" altLang="en-US" sz="2000">
                <a:sym typeface="+mn-ea"/>
              </a:endParaRPr>
            </a:p>
          </p:txBody>
        </p:sp>
        <p:pic>
          <p:nvPicPr>
            <p:cNvPr id="13" name="图片 12" descr="icons8-cancel-8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452" y="2834"/>
              <a:ext cx="1600" cy="16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剪去单角的矩形 9"/>
          <p:cNvSpPr/>
          <p:nvPr/>
        </p:nvSpPr>
        <p:spPr>
          <a:xfrm>
            <a:off x="0" y="0"/>
            <a:ext cx="5546090" cy="751205"/>
          </a:xfrm>
          <a:prstGeom prst="snip1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软件安装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--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选择目录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例子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56560" y="2765425"/>
            <a:ext cx="5989320" cy="341185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369695" y="1688783"/>
            <a:ext cx="468947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</a:rPr>
              <a:t>安装程序，会检测路径是否合法。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</a:rPr>
              <a:t>不符合要求，会弹出提示，</a:t>
            </a:r>
            <a:r>
              <a:rPr lang="zh-CN" altLang="en-US" sz="2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并阻止安装</a:t>
            </a:r>
            <a:endParaRPr lang="zh-CN" altLang="en-US" sz="2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" name="图片 5" descr="icons8-idea-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855" y="1564958"/>
            <a:ext cx="10160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剪去单角的矩形 9"/>
          <p:cNvSpPr/>
          <p:nvPr/>
        </p:nvSpPr>
        <p:spPr>
          <a:xfrm>
            <a:off x="0" y="0"/>
            <a:ext cx="5546090" cy="751205"/>
          </a:xfrm>
          <a:prstGeom prst="snip1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软件安装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--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错误路径导致的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问题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83605" y="1673225"/>
            <a:ext cx="4799330" cy="42240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70840" y="1673225"/>
            <a:ext cx="4064000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6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如果程序安装的目录，不符合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要求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6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很容易出现功能异常的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情况。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6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包括且不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限于：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451485" y="3569335"/>
            <a:ext cx="3401060" cy="1673860"/>
            <a:chOff x="2256" y="7064"/>
            <a:chExt cx="5356" cy="2636"/>
          </a:xfrm>
        </p:grpSpPr>
        <p:sp>
          <p:nvSpPr>
            <p:cNvPr id="8" name="圆角矩形 7"/>
            <p:cNvSpPr/>
            <p:nvPr/>
          </p:nvSpPr>
          <p:spPr>
            <a:xfrm>
              <a:off x="2256" y="7064"/>
              <a:ext cx="5357" cy="2637"/>
            </a:xfrm>
            <a:prstGeom prst="roundRect">
              <a:avLst>
                <a:gd name="adj" fmla="val 7452"/>
              </a:avLst>
            </a:prstGeom>
            <a:solidFill>
              <a:srgbClr val="FDECEF"/>
            </a:solidFill>
            <a:ln w="3810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2649" y="7264"/>
              <a:ext cx="4572" cy="223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>
                <a:lnSpc>
                  <a:spcPct val="160000"/>
                </a:lnSpc>
              </a:pPr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1. </a:t>
              </a:r>
              <a:r>
                <a:rPr lang="zh-CN" altLang="en-US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报告文件保存失败</a:t>
              </a:r>
              <a:endParaRPr lang="zh-CN" altLang="en-US"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60000"/>
                </a:lnSpc>
              </a:pPr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2. PDF</a:t>
              </a:r>
              <a:r>
                <a:rPr lang="zh-CN" altLang="en-US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文件创建失败</a:t>
              </a:r>
              <a:endParaRPr lang="zh-CN" altLang="en-US"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60000"/>
                </a:lnSpc>
              </a:pPr>
              <a:r>
                <a:rPr lang="en-US" altLang="zh-CN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3. </a:t>
              </a:r>
              <a:r>
                <a:rPr lang="zh-CN" altLang="en-US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部分文件读取解析失败</a:t>
              </a:r>
              <a:endPara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</p:grpSp>
      <p:pic>
        <p:nvPicPr>
          <p:cNvPr id="13" name="图片 12" descr="icons8-scorecard-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3105" y="3277235"/>
            <a:ext cx="1016000" cy="101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​​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605</Words>
  <Application>WPS 演示</Application>
  <PresentationFormat>宽屏</PresentationFormat>
  <Paragraphs>53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小米兰亭</vt:lpstr>
      <vt:lpstr>方正书宋_GBK</vt:lpstr>
      <vt:lpstr>方正仿宋简体</vt:lpstr>
      <vt:lpstr>方正兰亭大黑简体</vt:lpstr>
      <vt:lpstr>Consolas</vt:lpstr>
      <vt:lpstr>WPS​​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dr-mi</cp:lastModifiedBy>
  <cp:revision>23</cp:revision>
  <dcterms:created xsi:type="dcterms:W3CDTF">2023-07-11T07:43:00Z</dcterms:created>
  <dcterms:modified xsi:type="dcterms:W3CDTF">2026-02-05T02:09:26Z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2052-12.8.2.18205</vt:lpwstr>
  </property>
  <property fmtid="{D5CDD505-2E9C-101B-9397-08002B2CF9AE}" pid="3" name="ICV">
    <vt:lpwstr>13993626897F91E90608AD645D25FD23_42</vt:lpwstr>
  </property>
</Properties>
</file>